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5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C5A220-E1C1-4D3B-8AFA-17CF22D2A810}">
  <a:tblStyle styleId="{E6C5A220-E1C1-4D3B-8AFA-17CF22D2A81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0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310611"/>
            <a:ext cx="12192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0" y="3732028"/>
            <a:ext cx="12192000" cy="312597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945853" y="3938048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ahoma"/>
              <a:buNone/>
              <a:defRPr sz="54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945853" y="4950072"/>
            <a:ext cx="9144000" cy="4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" name="Shape 20" descr="Back H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780" y="5738118"/>
            <a:ext cx="1141658" cy="75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Shape 21"/>
          <p:cNvCxnSpPr/>
          <p:nvPr/>
        </p:nvCxnSpPr>
        <p:spPr>
          <a:xfrm rot="10800000">
            <a:off x="11353800" y="4070781"/>
            <a:ext cx="0" cy="154321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" name="Shape 22"/>
          <p:cNvCxnSpPr/>
          <p:nvPr/>
        </p:nvCxnSpPr>
        <p:spPr>
          <a:xfrm rot="10800000">
            <a:off x="11353800" y="6645346"/>
            <a:ext cx="0" cy="1490351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Shape 23"/>
          <p:cNvCxnSpPr/>
          <p:nvPr/>
        </p:nvCxnSpPr>
        <p:spPr>
          <a:xfrm>
            <a:off x="11534553" y="6117999"/>
            <a:ext cx="1724247" cy="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Shape 24"/>
          <p:cNvCxnSpPr/>
          <p:nvPr/>
        </p:nvCxnSpPr>
        <p:spPr>
          <a:xfrm>
            <a:off x="-659219" y="6117999"/>
            <a:ext cx="10738884" cy="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352" y="-2029515"/>
            <a:ext cx="12202706" cy="915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945853" y="1134604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ahoma"/>
              <a:buNone/>
              <a:defRPr sz="5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8" name="Shape 28" descr="Back H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780" y="5738118"/>
            <a:ext cx="1141658" cy="75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hape 29"/>
          <p:cNvCxnSpPr/>
          <p:nvPr/>
        </p:nvCxnSpPr>
        <p:spPr>
          <a:xfrm>
            <a:off x="11534553" y="6117999"/>
            <a:ext cx="172424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Shape 30"/>
          <p:cNvCxnSpPr/>
          <p:nvPr/>
        </p:nvCxnSpPr>
        <p:spPr>
          <a:xfrm>
            <a:off x="-659219" y="6117999"/>
            <a:ext cx="107388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81" y="-2189010"/>
            <a:ext cx="12202706" cy="915202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/>
          <p:nvPr/>
        </p:nvSpPr>
        <p:spPr>
          <a:xfrm>
            <a:off x="0" y="4837819"/>
            <a:ext cx="12202703" cy="2125181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Shape 34" descr="Back H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780" y="5738118"/>
            <a:ext cx="1141658" cy="75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hape 35"/>
          <p:cNvCxnSpPr/>
          <p:nvPr/>
        </p:nvCxnSpPr>
        <p:spPr>
          <a:xfrm rot="10800000">
            <a:off x="13373986" y="4070781"/>
            <a:ext cx="0" cy="154321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" name="Shape 36"/>
          <p:cNvCxnSpPr/>
          <p:nvPr/>
        </p:nvCxnSpPr>
        <p:spPr>
          <a:xfrm rot="10800000">
            <a:off x="13373986" y="6645346"/>
            <a:ext cx="0" cy="149035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" name="Shape 37"/>
          <p:cNvCxnSpPr/>
          <p:nvPr/>
        </p:nvCxnSpPr>
        <p:spPr>
          <a:xfrm>
            <a:off x="11534553" y="6117999"/>
            <a:ext cx="172424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" name="Shape 38"/>
          <p:cNvCxnSpPr/>
          <p:nvPr/>
        </p:nvCxnSpPr>
        <p:spPr>
          <a:xfrm>
            <a:off x="-659219" y="6117999"/>
            <a:ext cx="107388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661815" y="5140290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  <a:defRPr sz="4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6333605"/>
            <a:ext cx="12192000" cy="5258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  <a:defRPr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71056" y="1743489"/>
            <a:ext cx="10882744" cy="443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‒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‒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Shape 45" descr="Back H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9438" y="229226"/>
            <a:ext cx="890230" cy="59129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/>
          <p:nvPr/>
        </p:nvSpPr>
        <p:spPr>
          <a:xfrm>
            <a:off x="0" y="6252873"/>
            <a:ext cx="12192000" cy="1015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Shape 47"/>
          <p:cNvCxnSpPr/>
          <p:nvPr/>
        </p:nvCxnSpPr>
        <p:spPr>
          <a:xfrm>
            <a:off x="0" y="985193"/>
            <a:ext cx="1230186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6333605"/>
            <a:ext cx="12192000" cy="5258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  <a:defRPr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71056" y="1743489"/>
            <a:ext cx="10882744" cy="443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‒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‒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Shape 54" descr="Back H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9438" y="229226"/>
            <a:ext cx="890230" cy="59129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0" y="6252873"/>
            <a:ext cx="12192000" cy="1015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Shape 56"/>
          <p:cNvCxnSpPr/>
          <p:nvPr/>
        </p:nvCxnSpPr>
        <p:spPr>
          <a:xfrm>
            <a:off x="0" y="985193"/>
            <a:ext cx="1230186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3732028"/>
            <a:ext cx="12192000" cy="31259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945853" y="3938048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ahoma"/>
              <a:buNone/>
              <a:defRPr sz="54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1945853" y="4950072"/>
            <a:ext cx="9144000" cy="4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2" name="Shape 62" descr="Back H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37780" y="5738118"/>
            <a:ext cx="1141658" cy="75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hape 63"/>
          <p:cNvCxnSpPr/>
          <p:nvPr/>
        </p:nvCxnSpPr>
        <p:spPr>
          <a:xfrm rot="10800000">
            <a:off x="11353800" y="4070781"/>
            <a:ext cx="0" cy="154321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" name="Shape 64"/>
          <p:cNvCxnSpPr/>
          <p:nvPr/>
        </p:nvCxnSpPr>
        <p:spPr>
          <a:xfrm rot="10800000">
            <a:off x="11353800" y="6645346"/>
            <a:ext cx="0" cy="1490351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Shape 65"/>
          <p:cNvCxnSpPr/>
          <p:nvPr/>
        </p:nvCxnSpPr>
        <p:spPr>
          <a:xfrm>
            <a:off x="11534553" y="6117999"/>
            <a:ext cx="1724247" cy="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Shape 66"/>
          <p:cNvCxnSpPr/>
          <p:nvPr/>
        </p:nvCxnSpPr>
        <p:spPr>
          <a:xfrm>
            <a:off x="-659219" y="6117999"/>
            <a:ext cx="10738884" cy="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0"/>
            <a:ext cx="12192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1945853" y="3938048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ahoma"/>
              <a:buNone/>
              <a:defRPr sz="5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1945853" y="4950072"/>
            <a:ext cx="9144000" cy="4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1" name="Shape 71" descr="Back H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780" y="5738118"/>
            <a:ext cx="1141658" cy="75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Shape 72"/>
          <p:cNvCxnSpPr/>
          <p:nvPr/>
        </p:nvCxnSpPr>
        <p:spPr>
          <a:xfrm rot="10800000">
            <a:off x="11353800" y="4070781"/>
            <a:ext cx="0" cy="154321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" name="Shape 73"/>
          <p:cNvCxnSpPr/>
          <p:nvPr/>
        </p:nvCxnSpPr>
        <p:spPr>
          <a:xfrm rot="10800000">
            <a:off x="11353800" y="6645346"/>
            <a:ext cx="0" cy="149035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" name="Shape 74"/>
          <p:cNvCxnSpPr/>
          <p:nvPr/>
        </p:nvCxnSpPr>
        <p:spPr>
          <a:xfrm>
            <a:off x="11534553" y="6117999"/>
            <a:ext cx="172424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Shape 75"/>
          <p:cNvCxnSpPr/>
          <p:nvPr/>
        </p:nvCxnSpPr>
        <p:spPr>
          <a:xfrm>
            <a:off x="-659219" y="6117999"/>
            <a:ext cx="107388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1945853" y="3938048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ahoma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Puente Overview</a:t>
            </a: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1945853" y="4950072"/>
            <a:ext cx="9144000" cy="4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April 2018</a:t>
            </a:r>
            <a:endParaRPr sz="20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How It Works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body" idx="2"/>
          </p:nvPr>
        </p:nvSpPr>
        <p:spPr>
          <a:xfrm>
            <a:off x="454585" y="1066742"/>
            <a:ext cx="11108523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Our technology helps on-site personnel assess needs and plan projects, while keeping the entire organization connected to its projects and results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486583" y="2565249"/>
            <a:ext cx="4143289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Collect health and socio-economic data on community residents via Puente’s app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auto-generated maps and data analytics to identify where issues are concentrated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Design projects to address key issues in the most problematic areas, leveraging Puente’s data maps and analytics as supporting evidence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98" name="Shape 298"/>
          <p:cNvCxnSpPr/>
          <p:nvPr/>
        </p:nvCxnSpPr>
        <p:spPr>
          <a:xfrm>
            <a:off x="486585" y="2516523"/>
            <a:ext cx="5221342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9" name="Shape 299"/>
          <p:cNvSpPr txBox="1"/>
          <p:nvPr/>
        </p:nvSpPr>
        <p:spPr>
          <a:xfrm>
            <a:off x="486584" y="2149208"/>
            <a:ext cx="41432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On-Site Development Workers &amp; Volunteers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6087767" y="2565249"/>
            <a:ext cx="4143289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access to data collected by on-site personnel (spreadsheet + analytics dashboard)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Aggregate data across multiple project cycles and regions to drive smarter resource allocation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Monitor project impacts, sustainability, and implementation efficiency to continually improve internal processes and strategies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01" name="Shape 301"/>
          <p:cNvCxnSpPr/>
          <p:nvPr/>
        </p:nvCxnSpPr>
        <p:spPr>
          <a:xfrm>
            <a:off x="6087769" y="2516523"/>
            <a:ext cx="526603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Shape 302"/>
          <p:cNvSpPr txBox="1"/>
          <p:nvPr/>
        </p:nvSpPr>
        <p:spPr>
          <a:xfrm>
            <a:off x="6087767" y="2149208"/>
            <a:ext cx="4596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Development Organizations &amp; Other Institutions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9872" y="2635871"/>
            <a:ext cx="1078055" cy="1837594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0671" y="2635871"/>
            <a:ext cx="1033129" cy="1837593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5" name="Shape 305"/>
          <p:cNvSpPr/>
          <p:nvPr/>
        </p:nvSpPr>
        <p:spPr>
          <a:xfrm>
            <a:off x="486585" y="4680285"/>
            <a:ext cx="11218562" cy="1469840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06" name="Shape 306"/>
          <p:cNvCxnSpPr/>
          <p:nvPr/>
        </p:nvCxnSpPr>
        <p:spPr>
          <a:xfrm>
            <a:off x="605731" y="5009958"/>
            <a:ext cx="1098027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7" name="Shape 307"/>
          <p:cNvSpPr txBox="1"/>
          <p:nvPr/>
        </p:nvSpPr>
        <p:spPr>
          <a:xfrm>
            <a:off x="582836" y="4702181"/>
            <a:ext cx="109802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Puente’s Services &amp; Support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486583" y="5019485"/>
            <a:ext cx="5475340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On-the-ground training led by Puente personnel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Ongoing data support to ensure accuracy and proper usage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Project design and implementation consulting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6087767" y="5019485"/>
            <a:ext cx="54753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Logistical support to minimize risk and maximize the experience for volunteers / foreign workers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sharing and collaboration enabling organizations to get the most fulsome view of the regions they’re serving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1845" y="2040903"/>
            <a:ext cx="416082" cy="41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93449" y="2010683"/>
            <a:ext cx="460351" cy="46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Designed for Development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11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body" idx="2"/>
          </p:nvPr>
        </p:nvSpPr>
        <p:spPr>
          <a:xfrm>
            <a:off x="454585" y="1066742"/>
            <a:ext cx="11143247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Our technology was built by development professionals, for development professionals – it is the only data solution customized for the development world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486586" y="2092960"/>
            <a:ext cx="10867214" cy="77897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`</a:t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Shape 320"/>
          <p:cNvSpPr/>
          <p:nvPr/>
        </p:nvSpPr>
        <p:spPr>
          <a:xfrm rot="5400000">
            <a:off x="1822936" y="2430266"/>
            <a:ext cx="413359" cy="148784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2188351" y="2180566"/>
            <a:ext cx="1979609" cy="610788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Needs Assessment</a:t>
            </a:r>
            <a:endParaRPr sz="14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28463" y="2180566"/>
            <a:ext cx="1979609" cy="610788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Project Design</a:t>
            </a:r>
            <a:endParaRPr sz="14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605195" y="2180566"/>
            <a:ext cx="1223153" cy="610788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Process Stages</a:t>
            </a:r>
            <a:endParaRPr sz="14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4" name="Shape 324"/>
          <p:cNvSpPr/>
          <p:nvPr/>
        </p:nvSpPr>
        <p:spPr>
          <a:xfrm rot="5400000">
            <a:off x="4163048" y="2430269"/>
            <a:ext cx="413359" cy="148784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6868575" y="2180566"/>
            <a:ext cx="1979609" cy="610788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Project Implementation</a:t>
            </a:r>
            <a:endParaRPr sz="14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6" name="Shape 326"/>
          <p:cNvSpPr/>
          <p:nvPr/>
        </p:nvSpPr>
        <p:spPr>
          <a:xfrm rot="5400000">
            <a:off x="6503160" y="2430269"/>
            <a:ext cx="413359" cy="148784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9208690" y="2180566"/>
            <a:ext cx="1979609" cy="610788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Sustainability Monitoring</a:t>
            </a:r>
            <a:endParaRPr sz="14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8" name="Shape 328"/>
          <p:cNvSpPr/>
          <p:nvPr/>
        </p:nvSpPr>
        <p:spPr>
          <a:xfrm rot="5400000">
            <a:off x="8843272" y="2430269"/>
            <a:ext cx="413359" cy="148784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605195" y="2929778"/>
            <a:ext cx="1223153" cy="1551293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Goals &amp; Typical Tasks</a:t>
            </a:r>
            <a:endParaRPr sz="14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605195" y="4594547"/>
            <a:ext cx="1223153" cy="154336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Data Tactics &amp; Benefits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1" name="Shape 331" descr="Back Home"/>
          <p:cNvPicPr preferRelativeResize="0"/>
          <p:nvPr/>
        </p:nvPicPr>
        <p:blipFill rotWithShape="1">
          <a:blip r:embed="rId3">
            <a:alphaModFix/>
          </a:blip>
          <a:srcRect t="-1581" b="1"/>
          <a:stretch/>
        </p:blipFill>
        <p:spPr>
          <a:xfrm>
            <a:off x="932197" y="4804687"/>
            <a:ext cx="569148" cy="38400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2188351" y="2942159"/>
            <a:ext cx="1979609" cy="1537662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Address “gaps” between the current and desired conditions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Listen to community members; facilitate open discussion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Conduct surveys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Identify local resources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4528463" y="2942159"/>
            <a:ext cx="1979609" cy="1537662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Stimulate community ownership/involvement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Recruit and manage volunteers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budget, timeline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Outline responsibilities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local resources to ensure sustainability </a:t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6868575" y="2942159"/>
            <a:ext cx="1979609" cy="1537662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Successfully fill the gap between current and desired condition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Train volunteers and ensure completion of individual tasks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Fundraise (if needed)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Adhere to budget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9208690" y="2942159"/>
            <a:ext cx="1979609" cy="1537662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Evaluate project success using key indicators, follow-up interviews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Solicit feedback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Communicate plans and responsibilities for ongoing maintenance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2188351" y="4594547"/>
            <a:ext cx="1979609" cy="1543363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Preview needs and resources before arrival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Conduct surveys via mobile app to automatically map and catalog data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Char char="="/>
            </a:pPr>
            <a:r>
              <a:rPr lang="en-US" sz="12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Time Savings + Superior Insights</a:t>
            </a:r>
            <a:endParaRPr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4528463" y="4594547"/>
            <a:ext cx="1979609" cy="1543363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Visualize needs and resources to inform project design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Quantify costs and potential impact for fundraising, budgeting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Char char="="/>
            </a:pPr>
            <a:r>
              <a:rPr lang="en-US" sz="12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Smarter Design + Simpler Forecasting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6868575" y="4594547"/>
            <a:ext cx="1979609" cy="1543363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Easily find and locate subjects, patients, volunteers, etc.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Monitor progress relative to goals and quantified needs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Char char="="/>
            </a:pPr>
            <a:r>
              <a:rPr lang="en-US" sz="12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Efficient Execution + Accountability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9208690" y="4594547"/>
            <a:ext cx="1979609" cy="1543363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Conduct post-project surveys via mobile app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Compare results vs. goals/needs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Understand long-term impact of projects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Char char="="/>
            </a:pPr>
            <a:r>
              <a:rPr lang="en-US" sz="12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Actionable Insights for Future Projects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Volunteer Training Program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71056" y="2165684"/>
            <a:ext cx="4522049" cy="401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10-week program featuring educational curriculum and hands-on training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Coursework covers three modules designed to teach volunteers the principles of international development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Volunteers are empowered to source, design, and implement projects in their home communities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Participants who meet Puente’s graduation requirements can apply for project funding, collaborate with Puente’s partner organizations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12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body" idx="2"/>
          </p:nvPr>
        </p:nvSpPr>
        <p:spPr>
          <a:xfrm>
            <a:off x="454585" y="1066742"/>
            <a:ext cx="11047603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We empower local residents to help them collaborate with outside organizations and take ownership of development efforts within their home communities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l="13257" r="17365"/>
          <a:stretch/>
        </p:blipFill>
        <p:spPr>
          <a:xfrm>
            <a:off x="5214420" y="2165684"/>
            <a:ext cx="4085987" cy="392630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49" name="Shape 3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60241" y="2678772"/>
            <a:ext cx="2510194" cy="2900127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350" name="Shape 350"/>
          <p:cNvCxnSpPr/>
          <p:nvPr/>
        </p:nvCxnSpPr>
        <p:spPr>
          <a:xfrm>
            <a:off x="9300407" y="2588718"/>
            <a:ext cx="2286002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1" name="Shape 351"/>
          <p:cNvSpPr txBox="1"/>
          <p:nvPr/>
        </p:nvSpPr>
        <p:spPr>
          <a:xfrm>
            <a:off x="9412425" y="2139858"/>
            <a:ext cx="20058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Sample Program Manual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959"/>
              <a:buFont typeface="Tahoma"/>
              <a:buNone/>
            </a:pPr>
            <a:r>
              <a:rPr lang="en-US" sz="3959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Development Consulting &amp; Implementation</a:t>
            </a:r>
            <a:endParaRPr sz="3959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13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Leveraging our technology and relationships, alongside extensive hands-on experience, to implement sustainable development projects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486583" y="2565249"/>
            <a:ext cx="522134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Full-suite of services and technology to ensure the success of projects led by partner organizations 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Educated, experienced team members consult on every aspect of a project, from initial design to sustainable upkeep</a:t>
            </a:r>
            <a:endParaRPr/>
          </a:p>
        </p:txBody>
      </p:sp>
      <p:cxnSp>
        <p:nvCxnSpPr>
          <p:cNvPr id="360" name="Shape 360"/>
          <p:cNvCxnSpPr/>
          <p:nvPr/>
        </p:nvCxnSpPr>
        <p:spPr>
          <a:xfrm>
            <a:off x="486585" y="2516523"/>
            <a:ext cx="5221342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1" name="Shape 361"/>
          <p:cNvSpPr txBox="1"/>
          <p:nvPr/>
        </p:nvSpPr>
        <p:spPr>
          <a:xfrm>
            <a:off x="486584" y="2149208"/>
            <a:ext cx="41432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Development Consulting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62" name="Shape 362"/>
          <p:cNvCxnSpPr/>
          <p:nvPr/>
        </p:nvCxnSpPr>
        <p:spPr>
          <a:xfrm>
            <a:off x="6087769" y="2516523"/>
            <a:ext cx="526603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Shape 363"/>
          <p:cNvSpPr txBox="1"/>
          <p:nvPr/>
        </p:nvSpPr>
        <p:spPr>
          <a:xfrm>
            <a:off x="6087767" y="2149208"/>
            <a:ext cx="4596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Project Implementation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64" name="Shape 364"/>
          <p:cNvCxnSpPr/>
          <p:nvPr/>
        </p:nvCxnSpPr>
        <p:spPr>
          <a:xfrm>
            <a:off x="813446" y="4200944"/>
            <a:ext cx="489448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65" name="Shape 365"/>
          <p:cNvSpPr txBox="1"/>
          <p:nvPr/>
        </p:nvSpPr>
        <p:spPr>
          <a:xfrm>
            <a:off x="745958" y="3893789"/>
            <a:ext cx="38839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Who We Collaborate With</a:t>
            </a:r>
            <a:endParaRPr sz="1400" b="1" i="1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813445" y="4225008"/>
            <a:ext cx="5021871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International development organizations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Local government bureaus and officials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Medical missions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Researchers and educational organizations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Neighborhood associations and other community leaders</a:t>
            </a: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6087767" y="2565249"/>
            <a:ext cx="522134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Puente’s team, with the help of volunteer training program graduates, will continue to source, design and implement our own development projects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Current focus = health infrastructure projects in the DR</a:t>
            </a:r>
            <a:endParaRPr/>
          </a:p>
        </p:txBody>
      </p:sp>
      <p:cxnSp>
        <p:nvCxnSpPr>
          <p:cNvPr id="368" name="Shape 368"/>
          <p:cNvCxnSpPr/>
          <p:nvPr/>
        </p:nvCxnSpPr>
        <p:spPr>
          <a:xfrm>
            <a:off x="6414630" y="4200944"/>
            <a:ext cx="489448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69" name="Shape 369"/>
          <p:cNvSpPr txBox="1"/>
          <p:nvPr/>
        </p:nvSpPr>
        <p:spPr>
          <a:xfrm>
            <a:off x="6347142" y="3893789"/>
            <a:ext cx="38839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Representative Past Projects</a:t>
            </a:r>
            <a:endParaRPr sz="1400" b="1" i="1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6414629" y="4225008"/>
            <a:ext cx="4894481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Sexual health / education workshops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Water canal and aqueduct construction / repair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Implementation of latrines and hygiene facilities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Construction and maintenance of recreation facilities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Childhood literacy initiatives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/>
          </p:nvPr>
        </p:nvSpPr>
        <p:spPr>
          <a:xfrm>
            <a:off x="661815" y="5140290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3 | References &amp; Past Projects</a:t>
            </a:r>
            <a:endParaRPr sz="44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References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81" name="Shape 381"/>
          <p:cNvGraphicFramePr/>
          <p:nvPr/>
        </p:nvGraphicFramePr>
        <p:xfrm>
          <a:off x="471488" y="191293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{E6C5A220-E1C1-4D3B-8AFA-17CF22D2A810}</a:tableStyleId>
              </a:tblPr>
              <a:tblGrid>
                <a:gridCol w="2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Name / Title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Relationship Context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Contact Information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Angel Tiburcio</a:t>
                      </a:r>
                      <a:endParaRPr sz="12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Executive Director – Constanza English Institute (CEI)</a:t>
                      </a:r>
                      <a:endParaRPr sz="1200" b="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Collaborated closely with Scott on </a:t>
                      </a: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Escojo Mi Vida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(sexual education) programming, water canal projects, and outdoor sports and learning facility construction</a:t>
                      </a:r>
                      <a:endParaRPr sz="1200" b="0" i="0" u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Used a small loan from Puente to found CEI</a:t>
                      </a:r>
                      <a:endParaRPr/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809-545-4118</a:t>
                      </a:r>
                      <a:endParaRPr sz="1200" b="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angelcristian10@gmail.com</a:t>
                      </a:r>
                      <a:endParaRPr sz="1200" b="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Ambiorix Sanchez Caraballo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Mayor – Constanza, DR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Worked with Scott on water canal projects, environmental initiatives and other programming</a:t>
                      </a:r>
                      <a:endParaRPr sz="1200" b="0" i="0" u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Supported Scott’s efforts to create neighborhood association in local community </a:t>
                      </a:r>
                      <a:endParaRPr/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809-539-2660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ambiorix_2003@hotmail.com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Greg Rudolph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Assistant Dean – Harvard University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Collaborated with Scott and Hope to design and execute multiple medical and dental missions, offering public health fairs and free plastic surgery / dental work</a:t>
                      </a:r>
                      <a:endParaRPr sz="1200" b="0" i="0" u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802-598-3466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gregory.marc.rudolph@gmail.com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Fernando Quezada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Director – Constanza School District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Key partner in Scott’s implementation of an interactive sexual health education program in 13 schools</a:t>
                      </a:r>
                      <a:endParaRPr/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849-916-5163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Miguelina Duran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School Psychologist,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Educativo Arroyo Arriba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Collaborated with Scott on </a:t>
                      </a: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Escojo Mi Vida 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implementation and </a:t>
                      </a: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ABCDiario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(childhood literacy) programming in Dominican elementary schools</a:t>
                      </a:r>
                      <a:endParaRPr sz="1200" b="0" i="0" u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Assisted Scott and Paul in designing outdoor sports and learning facility</a:t>
                      </a:r>
                      <a:endParaRPr sz="1200" b="0" i="0" u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809-803-6836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15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3" name="Shape 383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Please contact any of the below individuals to hear about their experiences working with Puente’s team on past projects and initiatives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Escojo Mi Vida (</a:t>
            </a:r>
            <a:r>
              <a:rPr lang="en-US" sz="4400" b="0" i="1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I Choose My Life</a:t>
            </a: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9" name="Shape 389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Interactive sexual education program graduating 500+ students in Constanza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714375" y="1714502"/>
            <a:ext cx="6223320" cy="1322314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818231" y="1802843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838199" y="2087383"/>
            <a:ext cx="6015607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Scott Coppa designed, coordinated and implemented, sex-ed program to address significant, growing problems in local communities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AIDS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(~500 new cases in Constanza annually);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Syphilis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(~120 pregnant mothers impacted annually);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teenage pregnancy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(~82 in Constanza &lt;18)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14375" y="3130918"/>
            <a:ext cx="6223320" cy="1348892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818231" y="3213498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838199" y="3498038"/>
            <a:ext cx="6015607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Partnered with 5 local schools + city hall to incorporate program into curriculum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1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Worked with school psychologists to select and educate student promoters, who graduated with the ability to be instructors of program in the future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1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Designed and coordinated promoter-led courses for rest of student body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714375" y="4559945"/>
            <a:ext cx="6223320" cy="1592884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818231" y="4624153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Outcomes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838199" y="4908693"/>
            <a:ext cx="6015607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20+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courses completed throughout Constanza and surrounding villages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125+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lessons designed and conducted by students themselves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117+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students completed training to become promoters of Escojo Mi Vida program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22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went on to implement program in own school for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400+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classmates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1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This school saw pregnancies decrease from 20 &gt; 2 in following year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l="13015"/>
          <a:stretch/>
        </p:blipFill>
        <p:spPr>
          <a:xfrm>
            <a:off x="7061520" y="1729888"/>
            <a:ext cx="4954766" cy="443744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16</a:t>
            </a:fld>
            <a:endParaRPr sz="12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959"/>
              <a:buFont typeface="Tahoma"/>
              <a:buNone/>
            </a:pPr>
            <a:r>
              <a:rPr lang="en-US" sz="3959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Junta de Vecinos (Neighborhood Association)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6" name="Shape 406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Community leaders serving 8,000 residents in Barrio Las Flores 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714374" y="1637228"/>
            <a:ext cx="7167495" cy="1227258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818231" y="1743747"/>
            <a:ext cx="6928269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838199" y="2010110"/>
            <a:ext cx="6928269" cy="77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Scott Coppa created a new neighborhood association to catalyze community action projects and address significant, growing problems in the community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Large infrastructure problems; high prevalence of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chronic disease, delinquency, teenage pregnancy, 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STIs</a:t>
            </a:r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714374" y="2955168"/>
            <a:ext cx="7167495" cy="130814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818231" y="3037748"/>
            <a:ext cx="6928269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838199" y="3296531"/>
            <a:ext cx="6928269" cy="80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Organized effort to bring 50+ community leaders together to set association rules/guidelines + elect officials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Collaborated with community leaders + city hall to attain official association status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Managed elected officers and oversaw weekly meetings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714374" y="4340335"/>
            <a:ext cx="7167495" cy="1787048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818231" y="4404543"/>
            <a:ext cx="6928269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Outcomes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838199" y="4689634"/>
            <a:ext cx="6928269" cy="14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Catalyzed strong community participation on</a:t>
            </a: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2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major infrastructure projects (water canals + basketball court)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10,000 $RD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generated in 1 year for housing projects + medical emergencies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8+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small scale community action projects completed in 2 years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Connected with </a:t>
            </a: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outside organizations in 1 year to carry out projects, programs, medical missions and intercultural exchanges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8440" y="1637228"/>
            <a:ext cx="3367616" cy="449015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endParaRPr sz="12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Water Canal Project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Reconstructing 150 meters of wastewater pathways in local community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714374" y="1714502"/>
            <a:ext cx="7175591" cy="1235027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818231" y="1821021"/>
            <a:ext cx="6936094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838199" y="2087384"/>
            <a:ext cx="6936094" cy="86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Scott Coppa designed, solicited, implemented, and managed a water canal improvement project based in local community to combat persisting health + environmental issues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~80%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residents suffering from respiratory issues lived in close proximity to open canal ways, contaminated with blackwater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714374" y="3037244"/>
            <a:ext cx="7175591" cy="1348892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818231" y="3119824"/>
            <a:ext cx="6936094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838199" y="3404364"/>
            <a:ext cx="6936094" cy="98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Organized meetings with neighborhood association to analyze data + design project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Solicited and received grant via Peace Corps for </a:t>
            </a: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$5,850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USD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Managed 15+ community members, who where responsible for constructing the canals + implementing an educational component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714374" y="4481567"/>
            <a:ext cx="7175591" cy="1671262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18231" y="4545775"/>
            <a:ext cx="6936094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Outcomes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838199" y="4830315"/>
            <a:ext cx="6936094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140+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meters of canal reconstructed (exceeded original expectation by 100%)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38%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 overall project costs were provided by community (labor-in-kind, equipment, etc.)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2,000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beneficiaries served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200+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individuals received training on proper sanitation and waste-management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additional canal projects were completed after successful initial phase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18</a:t>
            </a:fld>
            <a:endParaRPr sz="12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5055" y="1714502"/>
            <a:ext cx="3328745" cy="44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Outdoor Sports &amp; Learning Facility 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Safe space for 1,000+ youth in local school/community 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714375" y="1714501"/>
            <a:ext cx="6223320" cy="143222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818231" y="1821021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838199" y="2087383"/>
            <a:ext cx="6015607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Scott Coppa and Paul Anthony collaborated to construct new athletic facilities in a local school to address infrastructure needs + combat delinquency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Delinquency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(85% of interviewees thought delinquency was the biggest problem within community)</a:t>
            </a:r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Local school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lacked recreational facilities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for ~1,000 students</a:t>
            </a:r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714375" y="3245218"/>
            <a:ext cx="6223320" cy="1216236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818231" y="3327798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838199" y="3612338"/>
            <a:ext cx="60156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Organized meetings with local leaders + school officials to discuss desired outcomes, indicators, timeline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Recruited local workers and volunteers to assist with the construction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Managed 10+ workers and oversaw daily work</a:t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714375" y="4559945"/>
            <a:ext cx="6223320" cy="1592884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818231" y="4624153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Outcomes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19</a:t>
            </a:fld>
            <a:endParaRPr sz="12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838199" y="4896552"/>
            <a:ext cx="60156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Completed project in </a:t>
            </a: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months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(other orgs. budget ~1 year for similar projects)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Total project cost = $6,500 (Courts for Kids organization budgets $10k per court)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1000+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local youth benefitting from facility’s availability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2+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afterschool sports programs catalyzed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Sustainability:</a:t>
            </a:r>
            <a:r>
              <a:rPr lang="en-US" sz="12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School has taken ownership of facility maintenance, adding new paint for the court + cement for surrounding area in next year’s budget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3">
            <a:alphaModFix/>
          </a:blip>
          <a:srcRect l="14583" r="13332"/>
          <a:stretch/>
        </p:blipFill>
        <p:spPr>
          <a:xfrm>
            <a:off x="7258050" y="1714501"/>
            <a:ext cx="4286249" cy="445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1420354"/>
            <a:ext cx="12449175" cy="3618371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488528" y="1541101"/>
            <a:ext cx="10903371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Mission:</a:t>
            </a: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 connect international development organizations with local institutions and underserved communities more efficiently to make development work more collaborative, impactful and sustainable</a:t>
            </a:r>
            <a:endParaRPr sz="3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488528" y="3676743"/>
            <a:ext cx="10903371" cy="128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20"/>
              <a:buFont typeface="Tahoma"/>
              <a:buNone/>
            </a:pPr>
            <a:r>
              <a:rPr lang="en-US" sz="312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Vision:</a:t>
            </a:r>
            <a:r>
              <a:rPr lang="en-US" sz="312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 world where development organizations collaborate smartly and selflessly to maximize their collective impact on the individuals and communities being served</a:t>
            </a:r>
            <a:endParaRPr sz="312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[Case Study – Slide Template]</a:t>
            </a: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[Brief overview of project / key highlights]</a:t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7189365" y="1719743"/>
            <a:ext cx="4531579" cy="44320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[Picture]</a:t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714375" y="1714502"/>
            <a:ext cx="6223320" cy="1322314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818231" y="1802843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838199" y="2163583"/>
            <a:ext cx="601560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[Where, when, why, etc.]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  ]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  ]</a:t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714375" y="3125157"/>
            <a:ext cx="6223320" cy="1322314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818231" y="3213498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endParaRPr/>
          </a:p>
        </p:txBody>
      </p:sp>
      <p:sp>
        <p:nvSpPr>
          <p:cNvPr id="464" name="Shape 464"/>
          <p:cNvSpPr txBox="1"/>
          <p:nvPr/>
        </p:nvSpPr>
        <p:spPr>
          <a:xfrm>
            <a:off x="838199" y="3574238"/>
            <a:ext cx="601560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[Description of how project was executed, with stats / highlights]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  ]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  ]</a:t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714375" y="4535812"/>
            <a:ext cx="6223320" cy="1641150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818231" y="4624153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Outcomes</a:t>
            </a:r>
            <a:endParaRPr/>
          </a:p>
        </p:txBody>
      </p:sp>
      <p:sp>
        <p:nvSpPr>
          <p:cNvPr id="467" name="Shape 467"/>
          <p:cNvSpPr txBox="1"/>
          <p:nvPr/>
        </p:nvSpPr>
        <p:spPr>
          <a:xfrm>
            <a:off x="838199" y="4984893"/>
            <a:ext cx="6015607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[Key highlights, success measures, reviews, etc.]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  ]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  ]</a:t>
            </a:r>
            <a:endParaRPr/>
          </a:p>
        </p:txBody>
      </p:sp>
      <p:sp>
        <p:nvSpPr>
          <p:cNvPr id="468" name="Shape 4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20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959"/>
              <a:buFont typeface="Tahoma"/>
              <a:buNone/>
            </a:pPr>
            <a:r>
              <a:rPr lang="en-US" sz="3959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The Untapped Benefits of Development Data</a:t>
            </a:r>
            <a:endParaRPr sz="3959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21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5" name="Shape 475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Implementing modern data collection technology can drive massive near- and long-term benefits for development organizations &amp; underserved communities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76" name="Shape 476"/>
          <p:cNvCxnSpPr/>
          <p:nvPr/>
        </p:nvCxnSpPr>
        <p:spPr>
          <a:xfrm>
            <a:off x="486586" y="3958541"/>
            <a:ext cx="1109967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77" name="Shape 477"/>
          <p:cNvCxnSpPr/>
          <p:nvPr/>
        </p:nvCxnSpPr>
        <p:spPr>
          <a:xfrm rot="10800000">
            <a:off x="6036422" y="2048719"/>
            <a:ext cx="0" cy="4004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78" name="Shape 478"/>
          <p:cNvSpPr txBox="1"/>
          <p:nvPr/>
        </p:nvSpPr>
        <p:spPr>
          <a:xfrm>
            <a:off x="6036422" y="2048719"/>
            <a:ext cx="11272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Intangible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6036422" y="5704996"/>
            <a:ext cx="9605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Tangible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0" name="Shape 480"/>
          <p:cNvSpPr txBox="1"/>
          <p:nvPr/>
        </p:nvSpPr>
        <p:spPr>
          <a:xfrm>
            <a:off x="10415745" y="3958541"/>
            <a:ext cx="11705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Long-Term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508771" y="3958541"/>
            <a:ext cx="11785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Immediate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4999544" y="3630041"/>
            <a:ext cx="2045371" cy="6362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TBU; not sure if this is best layout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661815" y="5140290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1 | Executive Summary</a:t>
            </a:r>
            <a:endParaRPr sz="44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hape 98"/>
          <p:cNvCxnSpPr/>
          <p:nvPr/>
        </p:nvCxnSpPr>
        <p:spPr>
          <a:xfrm>
            <a:off x="3648074" y="2246123"/>
            <a:ext cx="174484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" name="Shape 99"/>
          <p:cNvCxnSpPr/>
          <p:nvPr/>
        </p:nvCxnSpPr>
        <p:spPr>
          <a:xfrm>
            <a:off x="6447468" y="2246123"/>
            <a:ext cx="174484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Tahoma"/>
              <a:buNone/>
            </a:pPr>
            <a:r>
              <a:rPr lang="en-US" sz="36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Disconnect Drives Inefficiency in Development</a:t>
            </a: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A lack of coordination, communication, and </a:t>
            </a:r>
            <a:r>
              <a:rPr lang="en-US" sz="2400" b="0" i="1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confiánza</a:t>
            </a: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prevents international development projects from reaching their goals</a:t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486585" y="2091794"/>
            <a:ext cx="3161489" cy="2939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Development Organizations</a:t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192311" y="2091794"/>
            <a:ext cx="3161489" cy="2939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Underserved Communities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486585" y="3463548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Lengthy needs assessment + project planning phases due to lack of data / familiarity</a:t>
            </a: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486585" y="4396572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connection with communities being served = skeptical, reluctant residents</a:t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486585" y="5329597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Short duration projects with limited scope and little-to-no ongoing maintenance/support</a:t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486585" y="2530524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Archaic data collection processes + lack of reliable health / socioeconomic  data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9115426" y="2530524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Lack access to medical records, health clinics, health insurance</a:t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9115426" y="3463548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Little faith or trust in in development groups to generate sustainable change</a:t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9115425" y="5329597"/>
            <a:ext cx="23240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Lack relationships to connect neighborhood projects with outside development resources</a:t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486585" y="3286125"/>
            <a:ext cx="3252383" cy="100280"/>
            <a:chOff x="486585" y="3076575"/>
            <a:chExt cx="3252383" cy="100280"/>
          </a:xfrm>
        </p:grpSpPr>
        <p:cxnSp>
          <p:nvCxnSpPr>
            <p:cNvPr id="112" name="Shape 112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3" name="Shape 113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14" name="Shape 114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Shape 115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Shape 116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17" name="Shape 117"/>
          <p:cNvSpPr/>
          <p:nvPr/>
        </p:nvSpPr>
        <p:spPr>
          <a:xfrm>
            <a:off x="3924300" y="2843857"/>
            <a:ext cx="3988239" cy="3105429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540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Lack of Trust &amp; Alignment Between Key Stakeholders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Lack of Useful Data + Collaboration Across Project Cycles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Inefficient Use of Development Resources</a:t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9115426" y="4396572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Infrastructure-related health issues lie below the surface while quick fixes take priority</a:t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486585" y="4203085"/>
            <a:ext cx="3252383" cy="100280"/>
            <a:chOff x="486585" y="3076575"/>
            <a:chExt cx="3252383" cy="100280"/>
          </a:xfrm>
        </p:grpSpPr>
        <p:cxnSp>
          <p:nvCxnSpPr>
            <p:cNvPr id="120" name="Shape 120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21" name="Shape 121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22" name="Shape 122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" name="Shape 123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Shape 124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25" name="Shape 125"/>
          <p:cNvGrpSpPr/>
          <p:nvPr/>
        </p:nvGrpSpPr>
        <p:grpSpPr>
          <a:xfrm>
            <a:off x="486585" y="5105508"/>
            <a:ext cx="3252383" cy="100280"/>
            <a:chOff x="486585" y="3076575"/>
            <a:chExt cx="3252383" cy="100280"/>
          </a:xfrm>
        </p:grpSpPr>
        <p:cxnSp>
          <p:nvCxnSpPr>
            <p:cNvPr id="126" name="Shape 126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27" name="Shape 127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28" name="Shape 128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Shape 129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Shape 130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1" name="Shape 131"/>
          <p:cNvGrpSpPr/>
          <p:nvPr/>
        </p:nvGrpSpPr>
        <p:grpSpPr>
          <a:xfrm rot="10800000">
            <a:off x="8101417" y="3286125"/>
            <a:ext cx="3252383" cy="100280"/>
            <a:chOff x="486585" y="3076575"/>
            <a:chExt cx="3252383" cy="100280"/>
          </a:xfrm>
        </p:grpSpPr>
        <p:cxnSp>
          <p:nvCxnSpPr>
            <p:cNvPr id="132" name="Shape 132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33" name="Shape 133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34" name="Shape 134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5" name="Shape 135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6" name="Shape 136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7" name="Shape 137"/>
          <p:cNvGrpSpPr/>
          <p:nvPr/>
        </p:nvGrpSpPr>
        <p:grpSpPr>
          <a:xfrm rot="10800000">
            <a:off x="8101417" y="4203085"/>
            <a:ext cx="3252383" cy="100280"/>
            <a:chOff x="486585" y="3076575"/>
            <a:chExt cx="3252383" cy="100280"/>
          </a:xfrm>
        </p:grpSpPr>
        <p:cxnSp>
          <p:nvCxnSpPr>
            <p:cNvPr id="138" name="Shape 138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39" name="Shape 139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40" name="Shape 140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1" name="Shape 141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2" name="Shape 142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43" name="Shape 143"/>
          <p:cNvGrpSpPr/>
          <p:nvPr/>
        </p:nvGrpSpPr>
        <p:grpSpPr>
          <a:xfrm rot="10800000">
            <a:off x="8101417" y="5105508"/>
            <a:ext cx="3252383" cy="100280"/>
            <a:chOff x="486585" y="3076575"/>
            <a:chExt cx="3252383" cy="100280"/>
          </a:xfrm>
        </p:grpSpPr>
        <p:cxnSp>
          <p:nvCxnSpPr>
            <p:cNvPr id="144" name="Shape 144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45" name="Shape 145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46" name="Shape 146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7" name="Shape 147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8" name="Shape 148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149" name="Shape 149" descr="Image result for powerpoint icon disconnec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100000">
            <a:off x="5496956" y="1815511"/>
            <a:ext cx="846474" cy="8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5392917" y="1727472"/>
            <a:ext cx="1022552" cy="1022552"/>
          </a:xfrm>
          <a:prstGeom prst="mathMultiply">
            <a:avLst>
              <a:gd name="adj1" fmla="val 8031"/>
            </a:avLst>
          </a:prstGeom>
          <a:solidFill>
            <a:srgbClr val="C00000">
              <a:alpha val="4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Shape 151"/>
          <p:cNvGrpSpPr/>
          <p:nvPr/>
        </p:nvGrpSpPr>
        <p:grpSpPr>
          <a:xfrm>
            <a:off x="2825732" y="2533947"/>
            <a:ext cx="741721" cy="637336"/>
            <a:chOff x="2806682" y="2562522"/>
            <a:chExt cx="741721" cy="637336"/>
          </a:xfrm>
        </p:grpSpPr>
        <p:pic>
          <p:nvPicPr>
            <p:cNvPr id="152" name="Shape 152" descr="papers, Print Products, stacked, Stacks, stack, Business, sheets, paper, stationery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29158" y="2562522"/>
              <a:ext cx="519245" cy="519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Shape 153" descr="Image result for survey ico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06682" y="2680612"/>
              <a:ext cx="519246" cy="519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Shape 154" descr="Image result for disorganized papers icon"/>
          <p:cNvSpPr/>
          <p:nvPr/>
        </p:nvSpPr>
        <p:spPr>
          <a:xfrm>
            <a:off x="5943600" y="3286124"/>
            <a:ext cx="2952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Shape 155" descr="Image result for wasted time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9341" y="3540683"/>
            <a:ext cx="537803" cy="53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 descr="Image result for strangers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72498" y="4232274"/>
            <a:ext cx="851488" cy="85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 descr="Related 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9341" y="5383860"/>
            <a:ext cx="537803" cy="5378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Shape 158"/>
          <p:cNvGrpSpPr/>
          <p:nvPr/>
        </p:nvGrpSpPr>
        <p:grpSpPr>
          <a:xfrm>
            <a:off x="8341777" y="2565224"/>
            <a:ext cx="559255" cy="572707"/>
            <a:chOff x="8341777" y="2584274"/>
            <a:chExt cx="559255" cy="572707"/>
          </a:xfrm>
        </p:grpSpPr>
        <p:pic>
          <p:nvPicPr>
            <p:cNvPr id="159" name="Shape 159" descr="Image result for healthcare icon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483317" y="2584274"/>
              <a:ext cx="417715" cy="418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 descr="Image result for padlock icon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341777" y="2850671"/>
              <a:ext cx="306310" cy="3063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" name="Shape 161" descr="Image result for skeptical ico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90616" y="3513954"/>
            <a:ext cx="514943" cy="51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 descr="Image result for band aid ic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5400000" flipH="1">
            <a:off x="8357972" y="4421910"/>
            <a:ext cx="580230" cy="58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 descr="Image result for desert island icon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90810" y="5280030"/>
            <a:ext cx="714554" cy="7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Puente: Being the Bridge</a:t>
            </a: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We build </a:t>
            </a:r>
            <a:r>
              <a:rPr lang="en-US" sz="2400" b="0" i="1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puentes</a:t>
            </a: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between institutions who want to help &amp; communities who need help, supporting enhanced efficiencies across the development process</a:t>
            </a:r>
            <a:endParaRPr/>
          </a:p>
        </p:txBody>
      </p:sp>
      <p:pic>
        <p:nvPicPr>
          <p:cNvPr id="171" name="Shape 171" descr="Back Home"/>
          <p:cNvPicPr preferRelativeResize="0"/>
          <p:nvPr/>
        </p:nvPicPr>
        <p:blipFill rotWithShape="1">
          <a:blip r:embed="rId3">
            <a:alphaModFix/>
          </a:blip>
          <a:srcRect t="46185" b="1"/>
          <a:stretch/>
        </p:blipFill>
        <p:spPr>
          <a:xfrm>
            <a:off x="3810000" y="2081330"/>
            <a:ext cx="4572000" cy="163420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486585" y="2100359"/>
            <a:ext cx="3161489" cy="2939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Development Organizations</a:t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543658" y="2100359"/>
            <a:ext cx="3161489" cy="2939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Underserved Communities</a:t>
            </a:r>
            <a:endParaRPr/>
          </a:p>
        </p:txBody>
      </p:sp>
      <p:pic>
        <p:nvPicPr>
          <p:cNvPr id="174" name="Shape 174" descr="Back Home"/>
          <p:cNvPicPr preferRelativeResize="0"/>
          <p:nvPr/>
        </p:nvPicPr>
        <p:blipFill rotWithShape="1">
          <a:blip r:embed="rId4">
            <a:alphaModFix/>
          </a:blip>
          <a:srcRect t="-1581" b="1"/>
          <a:stretch/>
        </p:blipFill>
        <p:spPr>
          <a:xfrm>
            <a:off x="5597827" y="2614485"/>
            <a:ext cx="996344" cy="6722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486585" y="5155779"/>
            <a:ext cx="11218562" cy="99434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Pending </a:t>
            </a: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501(c)(3) organization</a:t>
            </a: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founded 2018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Agile, energetic organization currently working in the Dominican city of </a:t>
            </a: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Constanza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Close-knit </a:t>
            </a: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team led by former Peace Corps volunteers </a:t>
            </a: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who have lived and worked in the DR since 2015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 rot="-8100000">
            <a:off x="5904067" y="3213596"/>
            <a:ext cx="383862" cy="399450"/>
          </a:xfrm>
          <a:prstGeom prst="halfFrame">
            <a:avLst>
              <a:gd name="adj1" fmla="val 11438"/>
              <a:gd name="adj2" fmla="val 1248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486851" y="3861786"/>
            <a:ext cx="11218296" cy="11544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790306" y="3855821"/>
            <a:ext cx="22383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Local Community Relationships &amp; Trust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3526431" y="3855821"/>
            <a:ext cx="23760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Realtime Community Health Data &amp; Mapping Tools`</a:t>
            </a:r>
            <a:endParaRPr sz="12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6305281" y="3855821"/>
            <a:ext cx="22383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Training Program to Empower Local Leaders</a:t>
            </a:r>
            <a:endParaRPr/>
          </a:p>
        </p:txBody>
      </p:sp>
      <p:pic>
        <p:nvPicPr>
          <p:cNvPr id="181" name="Shape 181" descr="Image result for handshake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0797" y="4094219"/>
            <a:ext cx="1117393" cy="111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 descr="Image result for data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8584" y="4298466"/>
            <a:ext cx="683253" cy="68325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 rot="2700000">
            <a:off x="9932470" y="3478235"/>
            <a:ext cx="383862" cy="399450"/>
          </a:xfrm>
          <a:prstGeom prst="halfFrame">
            <a:avLst>
              <a:gd name="adj1" fmla="val 11438"/>
              <a:gd name="adj2" fmla="val 1248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 rot="2700000">
            <a:off x="1875398" y="3478234"/>
            <a:ext cx="383862" cy="399450"/>
          </a:xfrm>
          <a:prstGeom prst="halfFrame">
            <a:avLst>
              <a:gd name="adj1" fmla="val 11438"/>
              <a:gd name="adj2" fmla="val 1248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9115426" y="3855821"/>
            <a:ext cx="22383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Development Expertise &amp; On-The-Ground Resources</a:t>
            </a:r>
            <a:endParaRPr/>
          </a:p>
        </p:txBody>
      </p:sp>
      <p:pic>
        <p:nvPicPr>
          <p:cNvPr id="186" name="Shape 186" descr="Image result for expertise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33943" y="4249567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78640" y="2354752"/>
            <a:ext cx="977378" cy="97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18240" y="2446746"/>
            <a:ext cx="1012322" cy="101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62564" y="4279319"/>
            <a:ext cx="744098" cy="74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5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Who We Are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578840" y="1386563"/>
            <a:ext cx="5335399" cy="2151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595620" y="2726642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Education</a:t>
            </a:r>
            <a:endParaRPr/>
          </a:p>
        </p:txBody>
      </p:sp>
      <p:cxnSp>
        <p:nvCxnSpPr>
          <p:cNvPr id="199" name="Shape 199"/>
          <p:cNvCxnSpPr/>
          <p:nvPr/>
        </p:nvCxnSpPr>
        <p:spPr>
          <a:xfrm>
            <a:off x="671119" y="3003641"/>
            <a:ext cx="1929468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2733339" y="2728003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Experience</a:t>
            </a:r>
            <a:endParaRPr/>
          </a:p>
        </p:txBody>
      </p:sp>
      <p:cxnSp>
        <p:nvCxnSpPr>
          <p:cNvPr id="201" name="Shape 201"/>
          <p:cNvCxnSpPr/>
          <p:nvPr/>
        </p:nvCxnSpPr>
        <p:spPr>
          <a:xfrm>
            <a:off x="2808838" y="3005002"/>
            <a:ext cx="2924697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Shape 202"/>
          <p:cNvSpPr/>
          <p:nvPr/>
        </p:nvSpPr>
        <p:spPr>
          <a:xfrm>
            <a:off x="2053037" y="1476581"/>
            <a:ext cx="3777312" cy="1232277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2053037" y="1456583"/>
            <a:ext cx="3777311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Scott has lived and worked in barrios within Constanza since graduating from Notre Dame in 2015, establishing himself as a true friend and leader in the community. As a Peace Corps Community Health Specialist, he successfully implemented dozens of development programs to address needs like sexual education, environmental awareness, and childhood literacy, amongst many others.</a:t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578840" y="1146865"/>
            <a:ext cx="5335399" cy="2417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Scott Coppa </a:t>
            </a: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|</a:t>
            </a: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i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Executive Director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586" y="3024482"/>
            <a:ext cx="813601" cy="42714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578840" y="3968907"/>
            <a:ext cx="5335399" cy="2151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595620" y="5308986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Education</a:t>
            </a:r>
            <a:endParaRPr/>
          </a:p>
        </p:txBody>
      </p:sp>
      <p:cxnSp>
        <p:nvCxnSpPr>
          <p:cNvPr id="208" name="Shape 208"/>
          <p:cNvCxnSpPr/>
          <p:nvPr/>
        </p:nvCxnSpPr>
        <p:spPr>
          <a:xfrm>
            <a:off x="671119" y="5585985"/>
            <a:ext cx="1929468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Shape 209"/>
          <p:cNvSpPr txBox="1"/>
          <p:nvPr/>
        </p:nvSpPr>
        <p:spPr>
          <a:xfrm>
            <a:off x="2733339" y="5310347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Experience</a:t>
            </a:r>
            <a:endParaRPr/>
          </a:p>
        </p:txBody>
      </p:sp>
      <p:cxnSp>
        <p:nvCxnSpPr>
          <p:cNvPr id="210" name="Shape 210"/>
          <p:cNvCxnSpPr/>
          <p:nvPr/>
        </p:nvCxnSpPr>
        <p:spPr>
          <a:xfrm>
            <a:off x="2808838" y="5587346"/>
            <a:ext cx="2924697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Shape 211"/>
          <p:cNvSpPr/>
          <p:nvPr/>
        </p:nvSpPr>
        <p:spPr>
          <a:xfrm>
            <a:off x="2053037" y="4058925"/>
            <a:ext cx="3777312" cy="1232277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2053037" y="4038927"/>
            <a:ext cx="3777311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Elliot worked for software companies in Silicon Valley until 2015, when his desire to help others inspired him to join the Peace Corps. As a Peace Corps volunteer, he implemented a range of educational programs for migrant workers on a sugar plantation and founded both a cultural tourism business and a farming collective within the same agricultural community.</a:t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578840" y="3729209"/>
            <a:ext cx="5335399" cy="2417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Elliot Grossman </a:t>
            </a: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|</a:t>
            </a: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i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Director </a:t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6122488" y="1384559"/>
            <a:ext cx="5335399" cy="2151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6139268" y="2724638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Education</a:t>
            </a:r>
            <a:endParaRPr/>
          </a:p>
        </p:txBody>
      </p:sp>
      <p:cxnSp>
        <p:nvCxnSpPr>
          <p:cNvPr id="216" name="Shape 216"/>
          <p:cNvCxnSpPr/>
          <p:nvPr/>
        </p:nvCxnSpPr>
        <p:spPr>
          <a:xfrm>
            <a:off x="6214767" y="3001637"/>
            <a:ext cx="1929468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8276987" y="2725999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Experience</a:t>
            </a:r>
            <a:endParaRPr/>
          </a:p>
        </p:txBody>
      </p:sp>
      <p:cxnSp>
        <p:nvCxnSpPr>
          <p:cNvPr id="218" name="Shape 218"/>
          <p:cNvCxnSpPr/>
          <p:nvPr/>
        </p:nvCxnSpPr>
        <p:spPr>
          <a:xfrm>
            <a:off x="8352486" y="3002998"/>
            <a:ext cx="2924697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Shape 219"/>
          <p:cNvSpPr/>
          <p:nvPr/>
        </p:nvSpPr>
        <p:spPr>
          <a:xfrm>
            <a:off x="7596685" y="1474577"/>
            <a:ext cx="3777312" cy="1232277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7596685" y="1454579"/>
            <a:ext cx="3777311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Hope is a talented software developer with a passion to use his skills for the benefit of humanity. As a Peace Corps Community Health Specialist, he developed educational programs focused on sexual health, family nutrition, and infectious disease transmission. Previously, he also cofounded a group within M-HEAL that aimed to design a glucometer for low-resource communities.</a:t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6122488" y="1144861"/>
            <a:ext cx="5335399" cy="2417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Hope Tambala </a:t>
            </a: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|</a:t>
            </a: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i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Director of Technology</a:t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6122488" y="3966903"/>
            <a:ext cx="5335399" cy="2151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l="19408" r="7548"/>
          <a:stretch/>
        </p:blipFill>
        <p:spPr>
          <a:xfrm>
            <a:off x="6223157" y="4057020"/>
            <a:ext cx="1272859" cy="122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6139268" y="5306982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Education</a:t>
            </a:r>
            <a:endParaRPr/>
          </a:p>
        </p:txBody>
      </p:sp>
      <p:cxnSp>
        <p:nvCxnSpPr>
          <p:cNvPr id="225" name="Shape 225"/>
          <p:cNvCxnSpPr/>
          <p:nvPr/>
        </p:nvCxnSpPr>
        <p:spPr>
          <a:xfrm>
            <a:off x="6214767" y="5583981"/>
            <a:ext cx="88504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Shape 226"/>
          <p:cNvSpPr txBox="1"/>
          <p:nvPr/>
        </p:nvSpPr>
        <p:spPr>
          <a:xfrm>
            <a:off x="7398338" y="5308343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Experience</a:t>
            </a:r>
            <a:endParaRPr/>
          </a:p>
        </p:txBody>
      </p:sp>
      <p:cxnSp>
        <p:nvCxnSpPr>
          <p:cNvPr id="227" name="Shape 227"/>
          <p:cNvCxnSpPr/>
          <p:nvPr/>
        </p:nvCxnSpPr>
        <p:spPr>
          <a:xfrm>
            <a:off x="7436507" y="5585342"/>
            <a:ext cx="3840676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0232" y="5710527"/>
            <a:ext cx="1352385" cy="28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 descr="Image result for adams street partners 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9308" y="5709378"/>
            <a:ext cx="1194502" cy="28668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7596685" y="4056921"/>
            <a:ext cx="3777312" cy="1232277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7596685" y="4036923"/>
            <a:ext cx="3777311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Paul is a recovering venture capitalist and investment banker who was compelled to leave his job in finance after a series of service-oriented visits to the DR in 2017. He led a successful fundraising effort to support the construction of an outdoor sports and learning facility at an elementary school in Constanza, and is an associate board member at two Chicago-based nonprofits.</a:t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6122488" y="3727205"/>
            <a:ext cx="5335399" cy="2417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Paul Anthony </a:t>
            </a: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|</a:t>
            </a: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i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Director of Finance</a:t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0234" y="5595270"/>
            <a:ext cx="813601" cy="42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7">
            <a:alphaModFix/>
          </a:blip>
          <a:srcRect l="32008" t="26709" r="32205" b="37495"/>
          <a:stretch/>
        </p:blipFill>
        <p:spPr>
          <a:xfrm>
            <a:off x="697904" y="4056921"/>
            <a:ext cx="1222988" cy="122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8">
            <a:alphaModFix/>
          </a:blip>
          <a:srcRect l="13189" r="18614" b="60083"/>
          <a:stretch/>
        </p:blipFill>
        <p:spPr>
          <a:xfrm>
            <a:off x="6230198" y="1474577"/>
            <a:ext cx="1224213" cy="122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7904" y="1474951"/>
            <a:ext cx="1265846" cy="1221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1179622" y="3007220"/>
            <a:ext cx="14209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Winner:</a:t>
            </a:r>
            <a:r>
              <a:rPr lang="en-US" sz="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J. Sinnott Meyers Award for Outstanding Service to the Community</a:t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10">
            <a:alphaModFix/>
          </a:blip>
          <a:srcRect r="6338" b="26970"/>
          <a:stretch/>
        </p:blipFill>
        <p:spPr>
          <a:xfrm>
            <a:off x="6256702" y="3117074"/>
            <a:ext cx="326611" cy="24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65501" y="3090539"/>
            <a:ext cx="1593829" cy="295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6726025" y="3062688"/>
            <a:ext cx="1420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Focus:</a:t>
            </a:r>
            <a:r>
              <a:rPr lang="en-US" sz="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Global Public Health Informatics</a:t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158309" y="3076180"/>
            <a:ext cx="1079118" cy="35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708150" y="5657964"/>
            <a:ext cx="901885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2994" y="5625392"/>
            <a:ext cx="1028314" cy="45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08837" y="5735809"/>
            <a:ext cx="1097195" cy="20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084337" y="5568799"/>
            <a:ext cx="793427" cy="56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054186" y="5676270"/>
            <a:ext cx="628355" cy="36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389039" y="5696976"/>
            <a:ext cx="881361" cy="23317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6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9" name="Shape 249" descr="Image result for south bend center for the homeless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785693" y="3069050"/>
            <a:ext cx="863996" cy="34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87731" y="3101216"/>
            <a:ext cx="1593829" cy="29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/>
          </p:nvPr>
        </p:nvSpPr>
        <p:spPr>
          <a:xfrm>
            <a:off x="661815" y="5140290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2 | Our Strategy &amp; Capabilities</a:t>
            </a:r>
            <a:endParaRPr sz="44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The Puente Platform</a:t>
            </a: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Pursuing one core objective through three highly complementary initiatives</a:t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714375" y="4543426"/>
            <a:ext cx="10639425" cy="136811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14375" y="1714501"/>
            <a:ext cx="5286375" cy="274319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6067425" y="1714501"/>
            <a:ext cx="5286375" cy="274319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4807828" y="2455499"/>
            <a:ext cx="2452518" cy="2031742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4969123" y="3495433"/>
            <a:ext cx="212992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Objective: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make development</a:t>
            </a:r>
            <a:br>
              <a:rPr lang="en-US" sz="12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2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work more collaborative, impactful &amp; sustainable</a:t>
            </a:r>
            <a:endParaRPr sz="12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838199" y="1823100"/>
            <a:ext cx="5057775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Development Consulting &amp; Implementation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6181724" y="1823100"/>
            <a:ext cx="5057775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Volunteer Training Program</a:t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833437" y="4671975"/>
            <a:ext cx="10401300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Data Collection Technology</a:t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838199" y="2163583"/>
            <a:ext cx="396962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Leveraging experience, resources and connections</a:t>
            </a:r>
            <a:b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support sustainable development work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Design &amp; execute our own projects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Partner with foreign development organizations on their projects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Focus areas: health, education, economic opportunity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Operational today in Constanza, DR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Capabilities grow exponentially through volunteer training program &amp; access to real-time, localized data</a:t>
            </a: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7241611" y="2163583"/>
            <a:ext cx="396962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Peace Corps-like program for local leaders looking to make a difference in their home communities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Program includes extensive educational course and hands-on training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Puente supports promising project ideas from volunteers and rewards 2+ year volunteers with scholarship and/or employment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Year one goal: complete pilot program with ten volunteers in Constanza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Ensures strong local community ties</a:t>
            </a:r>
            <a:endParaRPr/>
          </a:p>
        </p:txBody>
      </p:sp>
      <p:sp>
        <p:nvSpPr>
          <p:cNvPr id="272" name="Shape 272"/>
          <p:cNvSpPr txBox="1"/>
          <p:nvPr/>
        </p:nvSpPr>
        <p:spPr>
          <a:xfrm>
            <a:off x="838199" y="4944374"/>
            <a:ext cx="5162551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Proprietary app allows volunteers to collect real-time medical, educational, and economic data traced to specific residences within a local community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visualization tools inform needs assessments, project planning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6095999" y="4944374"/>
            <a:ext cx="516255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Massive potential benefits for international development ecosystem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System of record for communities in constant need of dev. work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Structured, time series data available to academic researchers, development professionals, medical missions, etc.</a:t>
            </a:r>
            <a:endParaRPr/>
          </a:p>
          <a:p>
            <a:pPr marL="640080" marR="0" lvl="1" indent="-1066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8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Mobile Data Collection Technology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471056" y="2103120"/>
            <a:ext cx="4245323" cy="407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✓"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Customizable surveys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designed to collect the most relevant health and socio-economic data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✓"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Geolocation features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map data to community residences in real-time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✓"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Community asset mapping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services allow development workers to locate the closest healthcare facilities, schools, restaurants, etc. when needed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✓"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HIPAA-compliant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data collection and storage ensures personal health data is kept secure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9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Puente’s proprietary data collection app is purpose built for development organizations &amp; the communities they serve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0364" y="2430379"/>
            <a:ext cx="2005825" cy="341902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4" name="Shape 2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9155" y="2430379"/>
            <a:ext cx="1994428" cy="341902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5" name="Shape 2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66549" y="2430379"/>
            <a:ext cx="1919860" cy="3414793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86" name="Shape 286"/>
          <p:cNvCxnSpPr/>
          <p:nvPr/>
        </p:nvCxnSpPr>
        <p:spPr>
          <a:xfrm>
            <a:off x="5260365" y="2324019"/>
            <a:ext cx="6326044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7" name="Shape 287"/>
          <p:cNvSpPr txBox="1"/>
          <p:nvPr/>
        </p:nvSpPr>
        <p:spPr>
          <a:xfrm>
            <a:off x="5260364" y="2043602"/>
            <a:ext cx="20058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Collection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7457758" y="2043602"/>
            <a:ext cx="20058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Asset Mapping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9580584" y="2043602"/>
            <a:ext cx="20058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Analytics Dashboard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uente Presentations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2465</Words>
  <Application>Microsoft Office PowerPoint</Application>
  <PresentationFormat>Widescreen</PresentationFormat>
  <Paragraphs>300</Paragraphs>
  <Slides>21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Noto Sans Symbols</vt:lpstr>
      <vt:lpstr>Arial</vt:lpstr>
      <vt:lpstr>Tahoma</vt:lpstr>
      <vt:lpstr>Puente Presentations Template</vt:lpstr>
      <vt:lpstr>Puente Overview</vt:lpstr>
      <vt:lpstr>Mission:  connect international development organizations with local institutions and underserved communities more efficiently to make development work more collaborative, impactful and sustainable</vt:lpstr>
      <vt:lpstr>1 | Executive Summary</vt:lpstr>
      <vt:lpstr>Disconnect Drives Inefficiency in Development</vt:lpstr>
      <vt:lpstr>Puente: Being the Bridge</vt:lpstr>
      <vt:lpstr>Who We Are</vt:lpstr>
      <vt:lpstr>2 | Our Strategy &amp; Capabilities</vt:lpstr>
      <vt:lpstr>The Puente Platform</vt:lpstr>
      <vt:lpstr>Mobile Data Collection Technology</vt:lpstr>
      <vt:lpstr>How It Works</vt:lpstr>
      <vt:lpstr>Designed for Development</vt:lpstr>
      <vt:lpstr>Volunteer Training Program</vt:lpstr>
      <vt:lpstr>Development Consulting &amp; Implementation</vt:lpstr>
      <vt:lpstr>3 | References &amp; Past Projects</vt:lpstr>
      <vt:lpstr>References</vt:lpstr>
      <vt:lpstr>Escojo Mi Vida (I Choose My Life)</vt:lpstr>
      <vt:lpstr>Junta de Vecinos (Neighborhood Association)</vt:lpstr>
      <vt:lpstr>Water Canal Project</vt:lpstr>
      <vt:lpstr>Outdoor Sports &amp; Learning Facility </vt:lpstr>
      <vt:lpstr>[Case Study – Slide Template]</vt:lpstr>
      <vt:lpstr>The Untapped Benefits of Development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Puente Overview</dc:title>
  <dc:creator>scott coppa</dc:creator>
  <cp:lastModifiedBy>scott coppa</cp:lastModifiedBy>
  <cp:revision>1</cp:revision>
  <dcterms:modified xsi:type="dcterms:W3CDTF">2018-04-17T01:10:27Z</dcterms:modified>
</cp:coreProperties>
</file>